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8" r:id="rId6"/>
    <p:sldId id="267" r:id="rId7"/>
    <p:sldId id="269" r:id="rId8"/>
    <p:sldId id="270" r:id="rId9"/>
    <p:sldId id="271" r:id="rId10"/>
    <p:sldId id="272" r:id="rId11"/>
    <p:sldId id="276" r:id="rId12"/>
    <p:sldId id="275" r:id="rId13"/>
    <p:sldId id="26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39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936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8AF94C-6A36-4A73-ADF8-9DA003DC77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F84106-1DF9-4DAC-A1D6-D691E9AD1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7EB4E4-9622-4D22-BDEE-F83D0BD6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C1F144-F7DF-484C-B5C3-4E9C0C3E0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83833F-6691-42C7-9EFF-D76AF6D0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570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06AB2-FA30-4632-8964-2FED81FDB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189D062-B2A0-4E4C-9F61-A02508B868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0BBB64-23B5-4B4E-AA41-8E10C2C87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AF36FF-886A-4EEB-A641-324487EEB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3B641F-F73A-4F06-81B7-BE3BBA9E6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612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53F0EFC-31A9-44C9-BEF3-AA22AB4827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E1E853-1B70-44B5-9485-E2198D81AE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9E69E7-796E-4F2B-B6CA-423C48A48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0AE05E-6BFE-4A7B-AB0B-9B42948B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98B2C-A130-4C00-BCC0-17EBD2FC5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530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4540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1E73F-8720-429C-B5BA-25D47C0DA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ACA9E9-28C2-4CD1-AE28-6120811A5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6A91A3-0D1B-4B54-935A-E17AC937C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9694BF-42DA-4782-A9BC-361FC0D11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5FA1C-4711-49DC-BCD6-AC1DFD6FA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863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6E40F6-5C9E-4637-A7F1-1A5F157CF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939296-F630-44C9-A04C-49D7CCD70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F7AD67-2D59-4B22-898A-D4FA689BA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A52434-7A99-4001-AFE3-24F371EC7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F6F109-2BD3-4186-9CE5-85F0D6E5F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ADBF19-9D5B-4FB0-AA33-BC97AC83E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928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111F2-FABD-4EB3-BA70-62F4DD0BB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0918DE-2C12-469D-89EF-07C970B18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7BAA4F-518D-4D40-8B63-D8D057B0E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53C6894-624F-45CC-8AA8-200F0C6B99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F5F1C8-1BC2-42E0-AD51-2EB246AF88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35D1E9-D015-4BE2-A9A0-A0500E1A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47FF702-58CD-4A1C-8010-A24F11166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0ADE4FE-8A6B-42B7-AFD4-CED2CADA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820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FBC6E7-C590-4CA6-B32A-A01D598EF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0B09D41-20A4-4BD0-8AF6-670802CC6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222FE4-43A5-4CD6-84EF-BAF6FCEAB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FC3E88-4BED-4927-87FB-EA7D3B74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82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D9C069B-41DD-4E03-9EE7-F8BD8471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5615D05-0FF0-48CE-8687-95CA87786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42875B-6F4D-41DE-89F2-ADAC4463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17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9092E5-9306-49E2-AC4D-16376C695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D0521D-C03C-40BF-A99D-158E67853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340BDD-7FF1-4AB3-B1D5-9FD7B71C6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B56D87-6A39-4D21-8E20-AA08C1282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DFA1A7-BF82-4F52-9CBF-971A5C637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5EE5EF-4B30-45BC-9B57-EFC9FF512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840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EE268-19B6-44CE-A9BB-5C3D50A1C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88ACAA-CAB5-4E9F-831A-ED411FDF53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31BA15-8C4E-495F-9505-78EE186FCB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29887E-28EA-46DD-A648-410200643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9382D6-1F06-44DD-B94C-8D4A28395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AE164A-3F6E-4420-91A3-36777F242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0812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50B373-2A59-42F9-9EB3-7F97EA6C1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179A23-0734-47F6-9149-F68AB9086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2E80B9-CA11-4F22-B499-4793BB88D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8FB73-82C7-45FD-A4E8-5AA940F236A9}" type="datetimeFigureOut">
              <a:rPr lang="ko-KR" altLang="en-US" smtClean="0"/>
              <a:t>2021-12-17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520D6F-DD24-452B-BE07-EB947BDDB7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9D4645-3BDD-4F1E-9869-D6E82C1C5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11E38-C4E4-40F1-B4D8-DD70F0C33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522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0CF46F9-F7CE-4189-BACF-73EDB5F12C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049" y="1682750"/>
            <a:ext cx="723900" cy="723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F52E07-4A52-4EEC-9319-224ECBDD224F}"/>
              </a:ext>
            </a:extLst>
          </p:cNvPr>
          <p:cNvSpPr txBox="1"/>
          <p:nvPr/>
        </p:nvSpPr>
        <p:spPr>
          <a:xfrm>
            <a:off x="2880672" y="2676088"/>
            <a:ext cx="64306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2021-2</a:t>
            </a:r>
            <a:r>
              <a:rPr lang="ko-KR" altLang="en-US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학기 </a:t>
            </a:r>
            <a:r>
              <a:rPr lang="en-US" altLang="ko-KR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Embedded System Project</a:t>
            </a:r>
          </a:p>
          <a:p>
            <a:pPr algn="ctr"/>
            <a:r>
              <a:rPr lang="en-US" altLang="ko-KR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MP3 Player </a:t>
            </a:r>
            <a:r>
              <a:rPr lang="ko-KR" altLang="en-US" sz="28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구현</a:t>
            </a:r>
            <a:endParaRPr lang="en-US" altLang="ko-KR" sz="28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9CA3909-2BC1-4074-A5FF-4EBBD774C311}"/>
              </a:ext>
            </a:extLst>
          </p:cNvPr>
          <p:cNvSpPr/>
          <p:nvPr/>
        </p:nvSpPr>
        <p:spPr>
          <a:xfrm>
            <a:off x="4815281" y="3875714"/>
            <a:ext cx="2592198" cy="3103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58560-24FB-4105-8F69-5059312F8A95}"/>
              </a:ext>
            </a:extLst>
          </p:cNvPr>
          <p:cNvSpPr txBox="1"/>
          <p:nvPr/>
        </p:nvSpPr>
        <p:spPr>
          <a:xfrm>
            <a:off x="4747405" y="3875714"/>
            <a:ext cx="27109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60141889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이웅희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/ 6017877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최현빈 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9F2C7D-0FF7-4B2A-B4A0-10E34A6C2F31}"/>
              </a:ext>
            </a:extLst>
          </p:cNvPr>
          <p:cNvCxnSpPr>
            <a:cxnSpLocks/>
          </p:cNvCxnSpPr>
          <p:nvPr/>
        </p:nvCxnSpPr>
        <p:spPr>
          <a:xfrm>
            <a:off x="6101651" y="4688732"/>
            <a:ext cx="0" cy="21692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460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29A822-D738-4BAA-9EC9-52D4DA8B9A86}"/>
              </a:ext>
            </a:extLst>
          </p:cNvPr>
          <p:cNvSpPr/>
          <p:nvPr/>
        </p:nvSpPr>
        <p:spPr>
          <a:xfrm>
            <a:off x="9931940" y="0"/>
            <a:ext cx="2260060" cy="6858000"/>
          </a:xfrm>
          <a:custGeom>
            <a:avLst/>
            <a:gdLst>
              <a:gd name="connsiteX0" fmla="*/ 0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0 w 2260060"/>
              <a:gd name="connsiteY4" fmla="*/ 0 h 6858000"/>
              <a:gd name="connsiteX0" fmla="*/ 496111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496111 w 226006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0060" h="6858000">
                <a:moveTo>
                  <a:pt x="496111" y="0"/>
                </a:moveTo>
                <a:lnTo>
                  <a:pt x="2260060" y="0"/>
                </a:lnTo>
                <a:lnTo>
                  <a:pt x="2260060" y="6858000"/>
                </a:lnTo>
                <a:lnTo>
                  <a:pt x="0" y="6858000"/>
                </a:lnTo>
                <a:lnTo>
                  <a:pt x="4961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>
            <a:cxnSpLocks/>
          </p:cNvCxnSpPr>
          <p:nvPr/>
        </p:nvCxnSpPr>
        <p:spPr>
          <a:xfrm>
            <a:off x="0" y="1084634"/>
            <a:ext cx="74903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32DBBC1-407F-4132-AE6B-BC4A337572B4}"/>
              </a:ext>
            </a:extLst>
          </p:cNvPr>
          <p:cNvSpPr txBox="1"/>
          <p:nvPr/>
        </p:nvSpPr>
        <p:spPr>
          <a:xfrm>
            <a:off x="1331980" y="125506"/>
            <a:ext cx="14398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04</a:t>
            </a:r>
            <a:r>
              <a:rPr kumimoji="0" lang="en-US" altLang="ko-KR" sz="4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.</a:t>
            </a:r>
            <a:endParaRPr kumimoji="0" lang="ko-KR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793F47-AF87-4770-8E1C-0978238DE666}"/>
              </a:ext>
            </a:extLst>
          </p:cNvPr>
          <p:cNvSpPr txBox="1"/>
          <p:nvPr/>
        </p:nvSpPr>
        <p:spPr>
          <a:xfrm>
            <a:off x="2771798" y="576722"/>
            <a:ext cx="21146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prstClr val="black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설계 과정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 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D30342D3-A012-4FAD-A6F3-3EA9020AEEE5}"/>
              </a:ext>
            </a:extLst>
          </p:cNvPr>
          <p:cNvSpPr/>
          <p:nvPr/>
        </p:nvSpPr>
        <p:spPr>
          <a:xfrm>
            <a:off x="2513246" y="1448945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B21516B4-3CB5-4D75-9146-7EF98394B9E3}"/>
              </a:ext>
            </a:extLst>
          </p:cNvPr>
          <p:cNvSpPr/>
          <p:nvPr/>
        </p:nvSpPr>
        <p:spPr>
          <a:xfrm>
            <a:off x="1423386" y="1448945"/>
            <a:ext cx="776603" cy="505046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850433E-0EFA-4A14-AEC2-574A6246FE37}"/>
              </a:ext>
            </a:extLst>
          </p:cNvPr>
          <p:cNvSpPr txBox="1"/>
          <p:nvPr/>
        </p:nvSpPr>
        <p:spPr>
          <a:xfrm>
            <a:off x="1495104" y="3730629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실 행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B8ED960C-4301-4205-B27C-DBD02FDC343C}"/>
              </a:ext>
            </a:extLst>
          </p:cNvPr>
          <p:cNvSpPr/>
          <p:nvPr/>
        </p:nvSpPr>
        <p:spPr>
          <a:xfrm>
            <a:off x="2235169" y="1819836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454CD38-FEFF-4DF8-B8D9-8E290CCBD626}"/>
              </a:ext>
            </a:extLst>
          </p:cNvPr>
          <p:cNvSpPr txBox="1"/>
          <p:nvPr/>
        </p:nvSpPr>
        <p:spPr>
          <a:xfrm>
            <a:off x="2513246" y="1744960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TXT_LCD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EB70A430-96D5-4AB5-A5BB-54EBDA9A6DB3}"/>
              </a:ext>
            </a:extLst>
          </p:cNvPr>
          <p:cNvSpPr/>
          <p:nvPr/>
        </p:nvSpPr>
        <p:spPr>
          <a:xfrm>
            <a:off x="2513246" y="2497815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60E5D61-611A-479D-888A-1EE475CFEAA2}"/>
              </a:ext>
            </a:extLst>
          </p:cNvPr>
          <p:cNvSpPr txBox="1"/>
          <p:nvPr/>
        </p:nvSpPr>
        <p:spPr>
          <a:xfrm>
            <a:off x="2513246" y="2793830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 Button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1A8F3D04-0EB6-4327-9004-C448929CCC1B}"/>
              </a:ext>
            </a:extLst>
          </p:cNvPr>
          <p:cNvSpPr/>
          <p:nvPr/>
        </p:nvSpPr>
        <p:spPr>
          <a:xfrm>
            <a:off x="2513246" y="3546685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A844414-D901-44A1-8D88-1C150976779B}"/>
              </a:ext>
            </a:extLst>
          </p:cNvPr>
          <p:cNvSpPr txBox="1"/>
          <p:nvPr/>
        </p:nvSpPr>
        <p:spPr>
          <a:xfrm>
            <a:off x="2513246" y="3842700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 FND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2A1F9B56-9AF7-4231-A745-193F855DE9E6}"/>
              </a:ext>
            </a:extLst>
          </p:cNvPr>
          <p:cNvSpPr/>
          <p:nvPr/>
        </p:nvSpPr>
        <p:spPr>
          <a:xfrm>
            <a:off x="2530349" y="4595555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9CDFA94-1343-4061-9191-62DF3A017904}"/>
              </a:ext>
            </a:extLst>
          </p:cNvPr>
          <p:cNvSpPr txBox="1"/>
          <p:nvPr/>
        </p:nvSpPr>
        <p:spPr>
          <a:xfrm>
            <a:off x="2530349" y="4891570"/>
            <a:ext cx="749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 LED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B9AB53A6-40BF-44E9-9BCC-9CA59F82707D}"/>
              </a:ext>
            </a:extLst>
          </p:cNvPr>
          <p:cNvSpPr/>
          <p:nvPr/>
        </p:nvSpPr>
        <p:spPr>
          <a:xfrm>
            <a:off x="2530349" y="5599604"/>
            <a:ext cx="749030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10058D4-6B8D-4C82-B88D-2F98BFAB4613}"/>
              </a:ext>
            </a:extLst>
          </p:cNvPr>
          <p:cNvSpPr txBox="1"/>
          <p:nvPr/>
        </p:nvSpPr>
        <p:spPr>
          <a:xfrm>
            <a:off x="2476214" y="5895618"/>
            <a:ext cx="857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Color_LED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61CA44D2-CDCA-47AB-91E1-F1CD39CF52E1}"/>
              </a:ext>
            </a:extLst>
          </p:cNvPr>
          <p:cNvSpPr/>
          <p:nvPr/>
        </p:nvSpPr>
        <p:spPr>
          <a:xfrm>
            <a:off x="2233703" y="2884965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874B76A5-5843-41A2-A49A-17770B70D6E8}"/>
              </a:ext>
            </a:extLst>
          </p:cNvPr>
          <p:cNvSpPr/>
          <p:nvPr/>
        </p:nvSpPr>
        <p:spPr>
          <a:xfrm>
            <a:off x="2233702" y="5986754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화살표: 오른쪽 63">
            <a:extLst>
              <a:ext uri="{FF2B5EF4-FFF2-40B4-BE49-F238E27FC236}">
                <a16:creationId xmlns:a16="http://schemas.microsoft.com/office/drawing/2014/main" id="{CB09C35E-1F32-422C-A706-F78520FCF7E7}"/>
              </a:ext>
            </a:extLst>
          </p:cNvPr>
          <p:cNvSpPr/>
          <p:nvPr/>
        </p:nvSpPr>
        <p:spPr>
          <a:xfrm>
            <a:off x="2233703" y="497802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화살표: 오른쪽 64">
            <a:extLst>
              <a:ext uri="{FF2B5EF4-FFF2-40B4-BE49-F238E27FC236}">
                <a16:creationId xmlns:a16="http://schemas.microsoft.com/office/drawing/2014/main" id="{A151E924-3C0D-40CC-BF59-7F1F793573AF}"/>
              </a:ext>
            </a:extLst>
          </p:cNvPr>
          <p:cNvSpPr/>
          <p:nvPr/>
        </p:nvSpPr>
        <p:spPr>
          <a:xfrm>
            <a:off x="2233703" y="3950094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화살표: 오른쪽 67">
            <a:extLst>
              <a:ext uri="{FF2B5EF4-FFF2-40B4-BE49-F238E27FC236}">
                <a16:creationId xmlns:a16="http://schemas.microsoft.com/office/drawing/2014/main" id="{B5C36737-61A5-4176-AD54-E1398DA20461}"/>
              </a:ext>
            </a:extLst>
          </p:cNvPr>
          <p:cNvSpPr/>
          <p:nvPr/>
        </p:nvSpPr>
        <p:spPr>
          <a:xfrm>
            <a:off x="3323695" y="1816587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005763D6-42FD-4F83-996F-49F0A48E060F}"/>
              </a:ext>
            </a:extLst>
          </p:cNvPr>
          <p:cNvSpPr/>
          <p:nvPr/>
        </p:nvSpPr>
        <p:spPr>
          <a:xfrm>
            <a:off x="3562116" y="1448945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2E6318D-40EF-4677-93A9-2520CA154938}"/>
              </a:ext>
            </a:extLst>
          </p:cNvPr>
          <p:cNvSpPr txBox="1"/>
          <p:nvPr/>
        </p:nvSpPr>
        <p:spPr>
          <a:xfrm>
            <a:off x="3575533" y="1478877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 중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현재 재생되는 곡 정보 표시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E6614DEF-BB23-46F8-97B4-66B7EF1544BA}"/>
              </a:ext>
            </a:extLst>
          </p:cNvPr>
          <p:cNvSpPr/>
          <p:nvPr/>
        </p:nvSpPr>
        <p:spPr>
          <a:xfrm>
            <a:off x="3562116" y="1942093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12CB8FA-B3BA-4895-879A-546780372976}"/>
              </a:ext>
            </a:extLst>
          </p:cNvPr>
          <p:cNvSpPr txBox="1"/>
          <p:nvPr/>
        </p:nvSpPr>
        <p:spPr>
          <a:xfrm>
            <a:off x="3575533" y="1972025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Stop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현재 상태위치 표시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76" name="화살표: 오른쪽 75">
            <a:extLst>
              <a:ext uri="{FF2B5EF4-FFF2-40B4-BE49-F238E27FC236}">
                <a16:creationId xmlns:a16="http://schemas.microsoft.com/office/drawing/2014/main" id="{807CCE31-D360-46BA-B33D-668745695884}"/>
              </a:ext>
            </a:extLst>
          </p:cNvPr>
          <p:cNvSpPr/>
          <p:nvPr/>
        </p:nvSpPr>
        <p:spPr>
          <a:xfrm>
            <a:off x="3344475" y="2884965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화살표: 오른쪽 76">
            <a:extLst>
              <a:ext uri="{FF2B5EF4-FFF2-40B4-BE49-F238E27FC236}">
                <a16:creationId xmlns:a16="http://schemas.microsoft.com/office/drawing/2014/main" id="{E8C93A62-35B8-4EC7-9DB5-D5FCADD02DA3}"/>
              </a:ext>
            </a:extLst>
          </p:cNvPr>
          <p:cNvSpPr/>
          <p:nvPr/>
        </p:nvSpPr>
        <p:spPr>
          <a:xfrm>
            <a:off x="3358935" y="393945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id="{A3D090C6-93CE-4BC9-96CB-D868511F484C}"/>
              </a:ext>
            </a:extLst>
          </p:cNvPr>
          <p:cNvSpPr/>
          <p:nvPr/>
        </p:nvSpPr>
        <p:spPr>
          <a:xfrm>
            <a:off x="3358935" y="497802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화살표: 오른쪽 78">
            <a:extLst>
              <a:ext uri="{FF2B5EF4-FFF2-40B4-BE49-F238E27FC236}">
                <a16:creationId xmlns:a16="http://schemas.microsoft.com/office/drawing/2014/main" id="{CA23A0E2-D329-48D4-BFB9-66EB7819D818}"/>
              </a:ext>
            </a:extLst>
          </p:cNvPr>
          <p:cNvSpPr/>
          <p:nvPr/>
        </p:nvSpPr>
        <p:spPr>
          <a:xfrm>
            <a:off x="3378681" y="5986753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67AB8DC8-0D22-4DA9-AC6B-2F5CB65D6885}"/>
              </a:ext>
            </a:extLst>
          </p:cNvPr>
          <p:cNvSpPr/>
          <p:nvPr/>
        </p:nvSpPr>
        <p:spPr>
          <a:xfrm>
            <a:off x="3577489" y="2497814"/>
            <a:ext cx="3667959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1EDC552C-CD4A-4F4F-B30A-97706C7A8904}"/>
              </a:ext>
            </a:extLst>
          </p:cNvPr>
          <p:cNvSpPr/>
          <p:nvPr/>
        </p:nvSpPr>
        <p:spPr>
          <a:xfrm>
            <a:off x="3599343" y="3571817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9275DC3-EF1B-4688-8B53-9FBFF3B20432}"/>
              </a:ext>
            </a:extLst>
          </p:cNvPr>
          <p:cNvSpPr txBox="1"/>
          <p:nvPr/>
        </p:nvSpPr>
        <p:spPr>
          <a:xfrm>
            <a:off x="3612760" y="3601749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 중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현재 재생 시간 표시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D2844E8D-237F-4BC5-BD73-0470F4528C81}"/>
              </a:ext>
            </a:extLst>
          </p:cNvPr>
          <p:cNvSpPr/>
          <p:nvPr/>
        </p:nvSpPr>
        <p:spPr>
          <a:xfrm>
            <a:off x="3599343" y="4064965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DE82A8E-9ED5-4C98-8BE7-96B7C0F08EAC}"/>
              </a:ext>
            </a:extLst>
          </p:cNvPr>
          <p:cNvSpPr txBox="1"/>
          <p:nvPr/>
        </p:nvSpPr>
        <p:spPr>
          <a:xfrm>
            <a:off x="3612760" y="4094897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재생중이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아닐때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-&gt;OFF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1542DC60-74C9-4811-8546-584AE6494F0C}"/>
              </a:ext>
            </a:extLst>
          </p:cNvPr>
          <p:cNvSpPr/>
          <p:nvPr/>
        </p:nvSpPr>
        <p:spPr>
          <a:xfrm>
            <a:off x="3617167" y="4595555"/>
            <a:ext cx="3667959" cy="899808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EA93250-4E86-4998-960A-B03495300E7C}"/>
              </a:ext>
            </a:extLst>
          </p:cNvPr>
          <p:cNvSpPr txBox="1"/>
          <p:nvPr/>
        </p:nvSpPr>
        <p:spPr>
          <a:xfrm>
            <a:off x="3518534" y="2392250"/>
            <a:ext cx="37172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kumimoji="0" lang="en-US" altLang="ko-KR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Home : </a:t>
            </a:r>
            <a:r>
              <a:rPr kumimoji="0" lang="ko-KR" altLang="en-US" sz="1000" b="0" i="0" u="none" strike="noStrike" kern="1200" cap="none" spc="-150" normalizeH="0" baseline="0" noProof="0" dirty="0" err="1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메모리중</a:t>
            </a:r>
            <a:r>
              <a:rPr kumimoji="0" lang="ko-KR" altLang="en-US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가장 첫번째 곡으로 이동 </a:t>
            </a:r>
            <a:r>
              <a:rPr lang="en-US" altLang="ko-KR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, </a:t>
            </a:r>
            <a:r>
              <a:rPr lang="ko-KR" altLang="en-US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현재 첫번째면 마지막으로 이동</a:t>
            </a:r>
            <a:endParaRPr kumimoji="0" lang="en-US" altLang="ko-KR" sz="10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 Back : </a:t>
            </a:r>
            <a:r>
              <a:rPr kumimoji="0" lang="ko-KR" altLang="en-US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이전 곡으로 이동</a:t>
            </a:r>
            <a:endParaRPr kumimoji="0" lang="en-US" altLang="ko-KR" sz="10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Search : </a:t>
            </a:r>
            <a:r>
              <a:rPr lang="ko-KR" altLang="en-US" sz="10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다음곡으로</a:t>
            </a:r>
            <a:r>
              <a:rPr lang="ko-KR" altLang="en-US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이동</a:t>
            </a:r>
            <a:endParaRPr lang="en-US" altLang="ko-KR" sz="1000" spc="-150" dirty="0"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 Menu : </a:t>
            </a:r>
            <a:r>
              <a:rPr kumimoji="0" lang="ko-KR" altLang="en-US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현재 위치의 곡 재생</a:t>
            </a:r>
            <a:endParaRPr kumimoji="0" lang="en-US" altLang="ko-KR" sz="10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Vol UP : </a:t>
            </a:r>
            <a:r>
              <a:rPr lang="ko-KR" altLang="en-US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음량 올림</a:t>
            </a:r>
            <a:endParaRPr lang="en-US" altLang="ko-KR" sz="1000" spc="-150" dirty="0"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latin typeface="맑은 고딕" panose="020F0502020204030204"/>
              <a:ea typeface="여기어때잘난서체" panose="020B0600000101010101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 Vol </a:t>
            </a:r>
            <a:r>
              <a:rPr lang="en-US" altLang="ko-KR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DN : </a:t>
            </a:r>
            <a:r>
              <a:rPr lang="ko-KR" altLang="en-US" sz="10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음량 낮춤</a:t>
            </a:r>
            <a:endParaRPr kumimoji="0" lang="en-US" altLang="ko-KR" sz="10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B26B556-6D5C-4603-9580-FE59B05C8CF6}"/>
              </a:ext>
            </a:extLst>
          </p:cNvPr>
          <p:cNvSpPr txBox="1"/>
          <p:nvPr/>
        </p:nvSpPr>
        <p:spPr>
          <a:xfrm>
            <a:off x="3666477" y="4891570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현재 볼륨의 정도를 </a:t>
            </a: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LED</a:t>
            </a:r>
            <a:r>
              <a:rPr kumimoji="0" lang="ko-KR" altLang="en-US" sz="1400" b="0" i="0" u="none" strike="noStrike" kern="1200" cap="none" spc="-150" normalizeH="0" baseline="0" noProof="0" dirty="0" err="1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갯수로</a:t>
            </a: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여기어때잘난서체" panose="020B0600000101010101"/>
              </a:rPr>
              <a:t> 표현</a:t>
            </a:r>
          </a:p>
        </p:txBody>
      </p:sp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5A50E2CA-5D6D-4BAA-8B65-5D81A098C493}"/>
              </a:ext>
            </a:extLst>
          </p:cNvPr>
          <p:cNvSpPr/>
          <p:nvPr/>
        </p:nvSpPr>
        <p:spPr>
          <a:xfrm>
            <a:off x="3609738" y="5599910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051B5F-23DD-4672-8588-4C63F5E26F97}"/>
              </a:ext>
            </a:extLst>
          </p:cNvPr>
          <p:cNvSpPr txBox="1"/>
          <p:nvPr/>
        </p:nvSpPr>
        <p:spPr>
          <a:xfrm>
            <a:off x="3623155" y="5629842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 중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색이 계속 바뀌어 재생중임을 표현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EDC95408-2D1B-4541-9210-9AA4F116C323}"/>
              </a:ext>
            </a:extLst>
          </p:cNvPr>
          <p:cNvSpPr/>
          <p:nvPr/>
        </p:nvSpPr>
        <p:spPr>
          <a:xfrm>
            <a:off x="3609738" y="6093058"/>
            <a:ext cx="3683333" cy="367642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14CA675-B8F5-4734-9778-AA302EEBADE2}"/>
              </a:ext>
            </a:extLst>
          </p:cNvPr>
          <p:cNvSpPr txBox="1"/>
          <p:nvPr/>
        </p:nvSpPr>
        <p:spPr>
          <a:xfrm>
            <a:off x="3623155" y="6122990"/>
            <a:ext cx="3569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재생중이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ko-KR" altLang="en-US" sz="1400" spc="-150" dirty="0" err="1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아닐때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-&gt;OFF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  <p:sp>
        <p:nvSpPr>
          <p:cNvPr id="92" name="화살표: 오른쪽 91">
            <a:extLst>
              <a:ext uri="{FF2B5EF4-FFF2-40B4-BE49-F238E27FC236}">
                <a16:creationId xmlns:a16="http://schemas.microsoft.com/office/drawing/2014/main" id="{C27E0659-6658-429D-8568-7B453992229D}"/>
              </a:ext>
            </a:extLst>
          </p:cNvPr>
          <p:cNvSpPr/>
          <p:nvPr/>
        </p:nvSpPr>
        <p:spPr>
          <a:xfrm>
            <a:off x="7354474" y="180458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화살표: 오른쪽 92">
            <a:extLst>
              <a:ext uri="{FF2B5EF4-FFF2-40B4-BE49-F238E27FC236}">
                <a16:creationId xmlns:a16="http://schemas.microsoft.com/office/drawing/2014/main" id="{E24ECF9B-AF97-4CDD-A1F1-5021CAF4E63B}"/>
              </a:ext>
            </a:extLst>
          </p:cNvPr>
          <p:cNvSpPr/>
          <p:nvPr/>
        </p:nvSpPr>
        <p:spPr>
          <a:xfrm>
            <a:off x="7356909" y="3919625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화살표: 오른쪽 93">
            <a:extLst>
              <a:ext uri="{FF2B5EF4-FFF2-40B4-BE49-F238E27FC236}">
                <a16:creationId xmlns:a16="http://schemas.microsoft.com/office/drawing/2014/main" id="{317F0E49-64B7-458F-B3FB-297B43494A23}"/>
              </a:ext>
            </a:extLst>
          </p:cNvPr>
          <p:cNvSpPr/>
          <p:nvPr/>
        </p:nvSpPr>
        <p:spPr>
          <a:xfrm>
            <a:off x="7356909" y="2881807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화살표: 오른쪽 94">
            <a:extLst>
              <a:ext uri="{FF2B5EF4-FFF2-40B4-BE49-F238E27FC236}">
                <a16:creationId xmlns:a16="http://schemas.microsoft.com/office/drawing/2014/main" id="{2632F456-0192-467F-AA4F-C2CFADB21C72}"/>
              </a:ext>
            </a:extLst>
          </p:cNvPr>
          <p:cNvSpPr/>
          <p:nvPr/>
        </p:nvSpPr>
        <p:spPr>
          <a:xfrm>
            <a:off x="7354979" y="497802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화살표: 오른쪽 95">
            <a:extLst>
              <a:ext uri="{FF2B5EF4-FFF2-40B4-BE49-F238E27FC236}">
                <a16:creationId xmlns:a16="http://schemas.microsoft.com/office/drawing/2014/main" id="{9989B61D-C00D-4FAD-B499-14AC65707691}"/>
              </a:ext>
            </a:extLst>
          </p:cNvPr>
          <p:cNvSpPr/>
          <p:nvPr/>
        </p:nvSpPr>
        <p:spPr>
          <a:xfrm>
            <a:off x="7354978" y="5937619"/>
            <a:ext cx="188379" cy="12550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사각형: 둥근 모서리 96">
            <a:extLst>
              <a:ext uri="{FF2B5EF4-FFF2-40B4-BE49-F238E27FC236}">
                <a16:creationId xmlns:a16="http://schemas.microsoft.com/office/drawing/2014/main" id="{0E479BF2-4573-43EE-8EAE-725999662C71}"/>
              </a:ext>
            </a:extLst>
          </p:cNvPr>
          <p:cNvSpPr/>
          <p:nvPr/>
        </p:nvSpPr>
        <p:spPr>
          <a:xfrm>
            <a:off x="7629833" y="1448945"/>
            <a:ext cx="1451414" cy="505046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C75C858-CD62-4F8B-9288-11924C4189A4}"/>
              </a:ext>
            </a:extLst>
          </p:cNvPr>
          <p:cNvSpPr txBox="1"/>
          <p:nvPr/>
        </p:nvSpPr>
        <p:spPr>
          <a:xfrm>
            <a:off x="7592544" y="3820287"/>
            <a:ext cx="1451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여기어때잘난서체" panose="020B0600000101010101"/>
              </a:rPr>
              <a:t>   키트의 현재                 종합 상태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여기어때잘난서체" panose="020B0600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2958722493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29A822-D738-4BAA-9EC9-52D4DA8B9A86}"/>
              </a:ext>
            </a:extLst>
          </p:cNvPr>
          <p:cNvSpPr/>
          <p:nvPr/>
        </p:nvSpPr>
        <p:spPr>
          <a:xfrm>
            <a:off x="9931940" y="0"/>
            <a:ext cx="2260060" cy="6858000"/>
          </a:xfrm>
          <a:custGeom>
            <a:avLst/>
            <a:gdLst>
              <a:gd name="connsiteX0" fmla="*/ 0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0 w 2260060"/>
              <a:gd name="connsiteY4" fmla="*/ 0 h 6858000"/>
              <a:gd name="connsiteX0" fmla="*/ 496111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496111 w 226006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0060" h="6858000">
                <a:moveTo>
                  <a:pt x="496111" y="0"/>
                </a:moveTo>
                <a:lnTo>
                  <a:pt x="2260060" y="0"/>
                </a:lnTo>
                <a:lnTo>
                  <a:pt x="2260060" y="6858000"/>
                </a:lnTo>
                <a:lnTo>
                  <a:pt x="0" y="6858000"/>
                </a:lnTo>
                <a:lnTo>
                  <a:pt x="4961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>
            <a:cxnSpLocks/>
          </p:cNvCxnSpPr>
          <p:nvPr/>
        </p:nvCxnSpPr>
        <p:spPr>
          <a:xfrm>
            <a:off x="0" y="1084634"/>
            <a:ext cx="74903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32DBBC1-407F-4132-AE6B-BC4A337572B4}"/>
              </a:ext>
            </a:extLst>
          </p:cNvPr>
          <p:cNvSpPr txBox="1"/>
          <p:nvPr/>
        </p:nvSpPr>
        <p:spPr>
          <a:xfrm>
            <a:off x="1331980" y="125506"/>
            <a:ext cx="14398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04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.</a:t>
            </a:r>
            <a:endParaRPr kumimoji="0" lang="ko-KR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793F47-AF87-4770-8E1C-0978238DE666}"/>
              </a:ext>
            </a:extLst>
          </p:cNvPr>
          <p:cNvSpPr txBox="1"/>
          <p:nvPr/>
        </p:nvSpPr>
        <p:spPr>
          <a:xfrm>
            <a:off x="2771798" y="576722"/>
            <a:ext cx="21146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prstClr val="black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설계 제약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 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FEC691-0BFB-44B3-B0AF-484AB48BBCE4}"/>
              </a:ext>
            </a:extLst>
          </p:cNvPr>
          <p:cNvSpPr txBox="1"/>
          <p:nvPr/>
        </p:nvSpPr>
        <p:spPr>
          <a:xfrm>
            <a:off x="1565062" y="2187609"/>
            <a:ext cx="85715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-</a:t>
            </a: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키트안에 음악파일을 넣고 그 음악파일을 직접 실행해서 오디오로 출력을 </a:t>
            </a:r>
            <a:r>
              <a:rPr kumimoji="0" lang="ko-KR" altLang="en-US" sz="1400" b="0" i="0" u="none" strike="noStrike" kern="1200" cap="none" spc="-150" normalizeH="0" baseline="0" noProof="0" dirty="0" err="1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해줄수</a:t>
            </a: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있는 </a:t>
            </a: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MP3 </a:t>
            </a: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플레이어를 만들고자 해서 </a:t>
            </a:r>
            <a:endParaRPr lang="en-US" altLang="ko-KR" sz="1400" spc="-150" dirty="0"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latin typeface="맑은 고딕" panose="020F0502020204030204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리눅스의 </a:t>
            </a:r>
            <a:r>
              <a:rPr kumimoji="0" lang="en-US" altLang="ko-KR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ALSA , </a:t>
            </a:r>
            <a:r>
              <a:rPr kumimoji="0" lang="en-US" altLang="ko-KR" sz="1400" b="0" i="0" u="none" strike="noStrike" kern="1200" cap="none" spc="-150" normalizeH="0" baseline="0" noProof="0" dirty="0" err="1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Pluse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Audio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의 사용에 대해서 알아봤지만 결국은 구현하는데 실패했습니다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. 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308B57F-2AE5-4E56-BB24-530F0304D80A}"/>
              </a:ext>
            </a:extLst>
          </p:cNvPr>
          <p:cNvSpPr/>
          <p:nvPr/>
        </p:nvSpPr>
        <p:spPr>
          <a:xfrm>
            <a:off x="1182015" y="1900162"/>
            <a:ext cx="9557703" cy="1129910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10195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29A822-D738-4BAA-9EC9-52D4DA8B9A86}"/>
              </a:ext>
            </a:extLst>
          </p:cNvPr>
          <p:cNvSpPr/>
          <p:nvPr/>
        </p:nvSpPr>
        <p:spPr>
          <a:xfrm>
            <a:off x="9931940" y="8964"/>
            <a:ext cx="2260060" cy="6849035"/>
          </a:xfrm>
          <a:custGeom>
            <a:avLst/>
            <a:gdLst>
              <a:gd name="connsiteX0" fmla="*/ 0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0 w 2260060"/>
              <a:gd name="connsiteY4" fmla="*/ 0 h 6858000"/>
              <a:gd name="connsiteX0" fmla="*/ 496111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496111 w 226006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0060" h="6858000">
                <a:moveTo>
                  <a:pt x="496111" y="0"/>
                </a:moveTo>
                <a:lnTo>
                  <a:pt x="2260060" y="0"/>
                </a:lnTo>
                <a:lnTo>
                  <a:pt x="2260060" y="6858000"/>
                </a:lnTo>
                <a:lnTo>
                  <a:pt x="0" y="6858000"/>
                </a:lnTo>
                <a:lnTo>
                  <a:pt x="4961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>
            <a:cxnSpLocks/>
          </p:cNvCxnSpPr>
          <p:nvPr/>
        </p:nvCxnSpPr>
        <p:spPr>
          <a:xfrm>
            <a:off x="0" y="1084634"/>
            <a:ext cx="74903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32DBBC1-407F-4132-AE6B-BC4A337572B4}"/>
              </a:ext>
            </a:extLst>
          </p:cNvPr>
          <p:cNvSpPr txBox="1"/>
          <p:nvPr/>
        </p:nvSpPr>
        <p:spPr>
          <a:xfrm>
            <a:off x="1331980" y="125506"/>
            <a:ext cx="14398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05</a:t>
            </a:r>
            <a:r>
              <a: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.</a:t>
            </a:r>
            <a:endParaRPr kumimoji="0" lang="ko-KR" altLang="en-US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793F47-AF87-4770-8E1C-0978238DE666}"/>
              </a:ext>
            </a:extLst>
          </p:cNvPr>
          <p:cNvSpPr txBox="1"/>
          <p:nvPr/>
        </p:nvSpPr>
        <p:spPr>
          <a:xfrm>
            <a:off x="2771798" y="576722"/>
            <a:ext cx="11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여기어때잘난서체" panose="020B0600000101010101" pitchFamily="50" charset="-127"/>
                <a:ea typeface="여기어때잘난서체" panose="020B0600000101010101" pitchFamily="50" charset="-127"/>
                <a:cs typeface="+mn-cs"/>
              </a:rPr>
              <a:t>결론 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여기어때잘난서체" panose="020B0600000101010101" pitchFamily="50" charset="-127"/>
              <a:ea typeface="여기어때잘난서체" panose="020B0600000101010101" pitchFamily="50" charset="-127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FEC691-0BFB-44B3-B0AF-484AB48BBCE4}"/>
              </a:ext>
            </a:extLst>
          </p:cNvPr>
          <p:cNvSpPr txBox="1"/>
          <p:nvPr/>
        </p:nvSpPr>
        <p:spPr>
          <a:xfrm>
            <a:off x="1331980" y="2187609"/>
            <a:ext cx="8044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-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키트에 있는 페리보드를 이용해서 기존의 대부분의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MP3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의 기능들을 구현하고자 하는데 까지는 성공하였습니다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-150" normalizeH="0" baseline="0" noProof="0" dirty="0">
                <a:ln>
                  <a:noFill/>
                </a:ln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하지만 가장 오래동안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 구현하려고 노력했던 실제 음악 재생의 기능은 구현하는데  실패해서 아쉬웠습니다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prstClr val="black">
                        <a:lumMod val="75000"/>
                        <a:lumOff val="25000"/>
                      </a:prstClr>
                    </a:gs>
                  </a:gsLst>
                  <a:lin ang="0" scaled="1"/>
                </a:gradFill>
                <a:latin typeface="맑은 고딕" panose="020F0502020204030204"/>
                <a:ea typeface="맑은 고딕" panose="020B0503020000020004" pitchFamily="50" charset="-127"/>
              </a:rPr>
              <a:t>.</a:t>
            </a:r>
            <a:endParaRPr kumimoji="0" lang="ko-KR" altLang="en-US" sz="1400" b="0" i="0" u="none" strike="noStrike" kern="1200" cap="none" spc="-150" normalizeH="0" baseline="0" noProof="0" dirty="0">
              <a:ln>
                <a:noFill/>
              </a:ln>
              <a:gradFill>
                <a:gsLst>
                  <a:gs pos="100000">
                    <a:srgbClr val="404040"/>
                  </a:gs>
                  <a:gs pos="0">
                    <a:prstClr val="black">
                      <a:lumMod val="75000"/>
                      <a:lumOff val="25000"/>
                    </a:prstClr>
                  </a:gs>
                </a:gsLst>
                <a:lin ang="0" scaled="1"/>
              </a:gra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308B57F-2AE5-4E56-BB24-530F0304D80A}"/>
              </a:ext>
            </a:extLst>
          </p:cNvPr>
          <p:cNvSpPr/>
          <p:nvPr/>
        </p:nvSpPr>
        <p:spPr>
          <a:xfrm>
            <a:off x="1182016" y="1900162"/>
            <a:ext cx="9360478" cy="1058191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567705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F52E07-4A52-4EEC-9319-224ECBDD224F}"/>
              </a:ext>
            </a:extLst>
          </p:cNvPr>
          <p:cNvSpPr txBox="1"/>
          <p:nvPr/>
        </p:nvSpPr>
        <p:spPr>
          <a:xfrm>
            <a:off x="4721264" y="2982068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감사합니다</a:t>
            </a:r>
            <a:endParaRPr lang="ko-KR" altLang="en-US" sz="44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9F2C7D-0FF7-4B2A-B4A0-10E34A6C2F31}"/>
              </a:ext>
            </a:extLst>
          </p:cNvPr>
          <p:cNvCxnSpPr>
            <a:cxnSpLocks/>
          </p:cNvCxnSpPr>
          <p:nvPr/>
        </p:nvCxnSpPr>
        <p:spPr>
          <a:xfrm>
            <a:off x="6101651" y="0"/>
            <a:ext cx="0" cy="21692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3796FF1-5DDD-4E19-93F6-3AF51FF55854}"/>
              </a:ext>
            </a:extLst>
          </p:cNvPr>
          <p:cNvSpPr txBox="1"/>
          <p:nvPr/>
        </p:nvSpPr>
        <p:spPr>
          <a:xfrm>
            <a:off x="4724824" y="3628399"/>
            <a:ext cx="2742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Thank you</a:t>
            </a:r>
            <a:endParaRPr lang="ko-KR" altLang="en-US" sz="40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380954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F52E07-4A52-4EEC-9319-224ECBDD224F}"/>
              </a:ext>
            </a:extLst>
          </p:cNvPr>
          <p:cNvSpPr txBox="1"/>
          <p:nvPr/>
        </p:nvSpPr>
        <p:spPr>
          <a:xfrm>
            <a:off x="5258272" y="2345347"/>
            <a:ext cx="1675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INDEX</a:t>
            </a:r>
            <a:endParaRPr lang="ko-KR" altLang="en-US" sz="40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9F2C7D-0FF7-4B2A-B4A0-10E34A6C2F31}"/>
              </a:ext>
            </a:extLst>
          </p:cNvPr>
          <p:cNvCxnSpPr>
            <a:cxnSpLocks/>
          </p:cNvCxnSpPr>
          <p:nvPr/>
        </p:nvCxnSpPr>
        <p:spPr>
          <a:xfrm>
            <a:off x="6101651" y="0"/>
            <a:ext cx="0" cy="21692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F43A9A5-FB99-49C5-A74C-B6A06C84271E}"/>
              </a:ext>
            </a:extLst>
          </p:cNvPr>
          <p:cNvSpPr/>
          <p:nvPr/>
        </p:nvSpPr>
        <p:spPr>
          <a:xfrm>
            <a:off x="5000487" y="3200399"/>
            <a:ext cx="291830" cy="29183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8A3596D-C191-4663-A334-F4618007F7FB}"/>
              </a:ext>
            </a:extLst>
          </p:cNvPr>
          <p:cNvSpPr/>
          <p:nvPr/>
        </p:nvSpPr>
        <p:spPr>
          <a:xfrm>
            <a:off x="5000487" y="3647871"/>
            <a:ext cx="291830" cy="291830"/>
          </a:xfrm>
          <a:prstGeom prst="roundRect">
            <a:avLst/>
          </a:prstGeom>
          <a:noFill/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7144B24-BF36-4393-AA67-DBF155180264}"/>
              </a:ext>
            </a:extLst>
          </p:cNvPr>
          <p:cNvSpPr/>
          <p:nvPr/>
        </p:nvSpPr>
        <p:spPr>
          <a:xfrm>
            <a:off x="5000487" y="4095343"/>
            <a:ext cx="291830" cy="291830"/>
          </a:xfrm>
          <a:prstGeom prst="roundRect">
            <a:avLst/>
          </a:prstGeom>
          <a:noFill/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DE6B301-A3C5-45B8-8844-5C5A43603F0B}"/>
              </a:ext>
            </a:extLst>
          </p:cNvPr>
          <p:cNvSpPr/>
          <p:nvPr/>
        </p:nvSpPr>
        <p:spPr>
          <a:xfrm>
            <a:off x="5000487" y="4542815"/>
            <a:ext cx="291830" cy="291830"/>
          </a:xfrm>
          <a:prstGeom prst="roundRect">
            <a:avLst/>
          </a:prstGeom>
          <a:noFill/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73A61C6-0D51-47AB-970F-B12F5CBBA90A}"/>
              </a:ext>
            </a:extLst>
          </p:cNvPr>
          <p:cNvSpPr/>
          <p:nvPr/>
        </p:nvSpPr>
        <p:spPr>
          <a:xfrm>
            <a:off x="5000487" y="4990287"/>
            <a:ext cx="291830" cy="291830"/>
          </a:xfrm>
          <a:prstGeom prst="roundRect">
            <a:avLst/>
          </a:prstGeom>
          <a:noFill/>
          <a:ln w="349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806D7A-FEF1-4A2E-A8EB-AF9F02241A3D}"/>
              </a:ext>
            </a:extLst>
          </p:cNvPr>
          <p:cNvSpPr txBox="1"/>
          <p:nvPr/>
        </p:nvSpPr>
        <p:spPr>
          <a:xfrm>
            <a:off x="5489150" y="3200399"/>
            <a:ext cx="1510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프로젝트의 필요성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1803B2-A0BA-426B-92BD-7B19EFC122C2}"/>
              </a:ext>
            </a:extLst>
          </p:cNvPr>
          <p:cNvSpPr txBox="1"/>
          <p:nvPr/>
        </p:nvSpPr>
        <p:spPr>
          <a:xfrm>
            <a:off x="5277672" y="3639897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프로젝트의 목표 및 연구내용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15680C-542C-4384-8678-1EC658A32A8E}"/>
              </a:ext>
            </a:extLst>
          </p:cNvPr>
          <p:cNvSpPr txBox="1"/>
          <p:nvPr/>
        </p:nvSpPr>
        <p:spPr>
          <a:xfrm>
            <a:off x="5467507" y="4079395"/>
            <a:ext cx="15536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프로젝트 동작 과정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E28294-E4F5-4B79-A9C7-E11A7F8AF5A8}"/>
              </a:ext>
            </a:extLst>
          </p:cNvPr>
          <p:cNvSpPr txBox="1"/>
          <p:nvPr/>
        </p:nvSpPr>
        <p:spPr>
          <a:xfrm>
            <a:off x="5344077" y="4518893"/>
            <a:ext cx="1800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설계 과정 및 설계 제약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CBC756-C38A-4298-8002-606AF3E67D53}"/>
              </a:ext>
            </a:extLst>
          </p:cNvPr>
          <p:cNvSpPr txBox="1"/>
          <p:nvPr/>
        </p:nvSpPr>
        <p:spPr>
          <a:xfrm>
            <a:off x="5991692" y="4958391"/>
            <a:ext cx="505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결론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/>
          <p:nvPr/>
        </p:nvCxnSpPr>
        <p:spPr>
          <a:xfrm>
            <a:off x="8813260" y="3939701"/>
            <a:ext cx="337874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1547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629A822-D738-4BAA-9EC9-52D4DA8B9A86}"/>
              </a:ext>
            </a:extLst>
          </p:cNvPr>
          <p:cNvSpPr/>
          <p:nvPr/>
        </p:nvSpPr>
        <p:spPr>
          <a:xfrm>
            <a:off x="9931940" y="0"/>
            <a:ext cx="2260060" cy="6858000"/>
          </a:xfrm>
          <a:custGeom>
            <a:avLst/>
            <a:gdLst>
              <a:gd name="connsiteX0" fmla="*/ 0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0 w 2260060"/>
              <a:gd name="connsiteY4" fmla="*/ 0 h 6858000"/>
              <a:gd name="connsiteX0" fmla="*/ 496111 w 2260060"/>
              <a:gd name="connsiteY0" fmla="*/ 0 h 6858000"/>
              <a:gd name="connsiteX1" fmla="*/ 2260060 w 2260060"/>
              <a:gd name="connsiteY1" fmla="*/ 0 h 6858000"/>
              <a:gd name="connsiteX2" fmla="*/ 2260060 w 2260060"/>
              <a:gd name="connsiteY2" fmla="*/ 6858000 h 6858000"/>
              <a:gd name="connsiteX3" fmla="*/ 0 w 2260060"/>
              <a:gd name="connsiteY3" fmla="*/ 6858000 h 6858000"/>
              <a:gd name="connsiteX4" fmla="*/ 496111 w 226006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0060" h="6858000">
                <a:moveTo>
                  <a:pt x="496111" y="0"/>
                </a:moveTo>
                <a:lnTo>
                  <a:pt x="2260060" y="0"/>
                </a:lnTo>
                <a:lnTo>
                  <a:pt x="2260060" y="6858000"/>
                </a:lnTo>
                <a:lnTo>
                  <a:pt x="0" y="6858000"/>
                </a:lnTo>
                <a:lnTo>
                  <a:pt x="4961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34BC844-8589-433F-A3D5-7E5FCBC8C995}"/>
              </a:ext>
            </a:extLst>
          </p:cNvPr>
          <p:cNvCxnSpPr>
            <a:cxnSpLocks/>
          </p:cNvCxnSpPr>
          <p:nvPr/>
        </p:nvCxnSpPr>
        <p:spPr>
          <a:xfrm>
            <a:off x="0" y="3259224"/>
            <a:ext cx="74903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32DBBC1-407F-4132-AE6B-BC4A337572B4}"/>
              </a:ext>
            </a:extLst>
          </p:cNvPr>
          <p:cNvSpPr txBox="1"/>
          <p:nvPr/>
        </p:nvSpPr>
        <p:spPr>
          <a:xfrm>
            <a:off x="1186775" y="2519758"/>
            <a:ext cx="1661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01</a:t>
            </a:r>
            <a:r>
              <a:rPr lang="en-US" altLang="ko-KR" sz="4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.</a:t>
            </a:r>
            <a:endParaRPr lang="ko-KR" altLang="en-US" sz="88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793F47-AF87-4770-8E1C-0978238DE666}"/>
              </a:ext>
            </a:extLst>
          </p:cNvPr>
          <p:cNvSpPr txBox="1"/>
          <p:nvPr/>
        </p:nvSpPr>
        <p:spPr>
          <a:xfrm>
            <a:off x="2771798" y="2953677"/>
            <a:ext cx="37561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프로젝트의 필요성 </a:t>
            </a:r>
            <a:endParaRPr lang="ko-KR" altLang="en-US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FEC691-0BFB-44B3-B0AF-484AB48BBCE4}"/>
              </a:ext>
            </a:extLst>
          </p:cNvPr>
          <p:cNvSpPr txBox="1"/>
          <p:nvPr/>
        </p:nvSpPr>
        <p:spPr>
          <a:xfrm>
            <a:off x="2663868" y="3538452"/>
            <a:ext cx="447269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최근에는 핸드폰에서의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MP3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플레이어 뿐 아니라 다양한</a:t>
            </a:r>
            <a:endParaRPr lang="en-US" altLang="ko-KR" sz="14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전자장비나 생활 속 물품에서도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MP3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플레이어를 지원해주고</a:t>
            </a:r>
            <a:endParaRPr lang="en-US" altLang="ko-KR" sz="14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있습니다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.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이러한 상황에서 저희는 어디서든지 어느 상황이든</a:t>
            </a:r>
            <a:endParaRPr lang="en-US" altLang="ko-KR" sz="14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작동  할 수 있는 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MP3 </a:t>
            </a:r>
            <a:r>
              <a:rPr lang="ko-KR" altLang="en-US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플레이어를 구현하기로 결정했습니다</a:t>
            </a:r>
            <a:r>
              <a:rPr lang="en-US" altLang="ko-KR" sz="14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.</a:t>
            </a:r>
          </a:p>
        </p:txBody>
      </p:sp>
      <p:pic>
        <p:nvPicPr>
          <p:cNvPr id="23" name="Picture 2" descr="ì§ ì  ê· ë¤, íì´ ì¤ ë¶, í¨ê», ì ë³´ êµí, ì¸ ì¤í ê·¸ë¨, ë­ ì í ë¦¬ ì¼ì´ ì">
            <a:extLst>
              <a:ext uri="{FF2B5EF4-FFF2-40B4-BE49-F238E27FC236}">
                <a16:creationId xmlns:a16="http://schemas.microsoft.com/office/drawing/2014/main" id="{2F1CCA05-1A85-4145-A1F2-AA8C757EB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226" y="2663537"/>
            <a:ext cx="2011852" cy="134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pad, ì¼ì±, ìì, ëì´, êµ¬ê¸, ì ì , ì¸í°ë·, ì í ë²í¸, ëìì¸, ëì§í¸, ëª¨ë°ì¼">
            <a:extLst>
              <a:ext uri="{FF2B5EF4-FFF2-40B4-BE49-F238E27FC236}">
                <a16:creationId xmlns:a16="http://schemas.microsoft.com/office/drawing/2014/main" id="{9DD86FC5-1B92-4515-9A73-B642F628D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7988" y="2651379"/>
            <a:ext cx="2021327" cy="134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778646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881421"/>
            <a:ext cx="6566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2.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프로젝트의 연구내용 및 목표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68D84E-A033-42F3-866D-0A3CAA57F982}"/>
              </a:ext>
            </a:extLst>
          </p:cNvPr>
          <p:cNvSpPr txBox="1"/>
          <p:nvPr/>
        </p:nvSpPr>
        <p:spPr>
          <a:xfrm>
            <a:off x="1941659" y="2311893"/>
            <a:ext cx="9375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1. ALSA                                                                                      2. MP3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재생 프로그램                                                              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3.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펄스 오디오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87166" y="2628644"/>
            <a:ext cx="2879383" cy="3619747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831DD7B-CB67-4ED9-BD8E-6DC7DA261B88}"/>
              </a:ext>
            </a:extLst>
          </p:cNvPr>
          <p:cNvSpPr/>
          <p:nvPr/>
        </p:nvSpPr>
        <p:spPr>
          <a:xfrm>
            <a:off x="5214023" y="2628644"/>
            <a:ext cx="2879383" cy="3619747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171BDA0-FD1C-4E37-9687-9ED2C13F36B2}"/>
              </a:ext>
            </a:extLst>
          </p:cNvPr>
          <p:cNvSpPr/>
          <p:nvPr/>
        </p:nvSpPr>
        <p:spPr>
          <a:xfrm>
            <a:off x="8540880" y="2628644"/>
            <a:ext cx="2879383" cy="3619747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F664AB7-1B5A-4DD0-B109-4A13EF31E735}"/>
              </a:ext>
            </a:extLst>
          </p:cNvPr>
          <p:cNvCxnSpPr/>
          <p:nvPr/>
        </p:nvCxnSpPr>
        <p:spPr>
          <a:xfrm>
            <a:off x="2159000" y="5245100"/>
            <a:ext cx="21971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C4A48CA-A02A-4849-9BB4-932BC04B2BB6}"/>
              </a:ext>
            </a:extLst>
          </p:cNvPr>
          <p:cNvCxnSpPr/>
          <p:nvPr/>
        </p:nvCxnSpPr>
        <p:spPr>
          <a:xfrm>
            <a:off x="5562600" y="5245100"/>
            <a:ext cx="21971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D44BC8E-4147-4C85-8B66-5DE0753B8CF5}"/>
              </a:ext>
            </a:extLst>
          </p:cNvPr>
          <p:cNvCxnSpPr/>
          <p:nvPr/>
        </p:nvCxnSpPr>
        <p:spPr>
          <a:xfrm>
            <a:off x="8966200" y="5245100"/>
            <a:ext cx="21971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6484A39-AAFF-4DD7-B3CD-7886AC242336}"/>
              </a:ext>
            </a:extLst>
          </p:cNvPr>
          <p:cNvSpPr txBox="1"/>
          <p:nvPr/>
        </p:nvSpPr>
        <p:spPr>
          <a:xfrm>
            <a:off x="2103921" y="5342630"/>
            <a:ext cx="25242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고급  리눅스 사운드 아키텍처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리눅스 커널의 기본 구성요소 </a:t>
            </a: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사운드카드용 장치드라이버를 위한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API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를 제공하는 소프트웨어 프레임워크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64983C-DEF0-4B23-962B-31D8ACE8EF66}"/>
              </a:ext>
            </a:extLst>
          </p:cNvPr>
          <p:cNvSpPr txBox="1"/>
          <p:nvPr/>
        </p:nvSpPr>
        <p:spPr>
          <a:xfrm>
            <a:off x="5430656" y="5342630"/>
            <a:ext cx="2446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키트 메모리내의 음악 파일을 플레이 해주는 역할 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키트의 여러가지 장치들을 이용하여 기존의 익숙한 플레이어를 구현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012A39-63DD-46CB-B9F8-BF5A5195D43E}"/>
              </a:ext>
            </a:extLst>
          </p:cNvPr>
          <p:cNvSpPr txBox="1"/>
          <p:nvPr/>
        </p:nvSpPr>
        <p:spPr>
          <a:xfrm>
            <a:off x="8766354" y="5342630"/>
            <a:ext cx="2653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ALSA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와 프로그램을 연결해주는 역할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거의 모든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Linux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배포판을 위한 사실상의 표준 사운드서버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87600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1858171" y="3429000"/>
            <a:ext cx="3338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A1E40B2B-C75B-454A-811B-B49C34C46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511" y="2866668"/>
            <a:ext cx="2595618" cy="207417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35AB20F-ABE8-4730-B40D-E62D4E1B2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350" y="2892261"/>
            <a:ext cx="2133600" cy="214312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BC60D67F-4901-44F5-8C33-36D1FD0F9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1977" y="2734476"/>
            <a:ext cx="2234872" cy="245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66214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78636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731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1. TXT_LCD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546300" y="5269318"/>
            <a:ext cx="90925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현재 플레이어가 어느 상태화면에 있는 지 보여줌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현재 플레이 되는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.mp3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파일의 제목을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TXT_LCD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에 보여줌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3A02A8C-7D18-4B9D-AB43-E4BD217D1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569" y="2094181"/>
            <a:ext cx="7270376" cy="307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3406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87598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459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2. Button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A6DE898-F255-40A2-AF8A-68EBF3BF5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388" y="2069019"/>
            <a:ext cx="447675" cy="43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991872" y="2091151"/>
            <a:ext cx="909255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Home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메모리에 있는 곡들 중 첫번째 곡으로 이동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,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만약 첫번째 곡에 있다면 마지막 곡으로 이동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Back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이전 곡으로 </a:t>
            </a:r>
            <a:r>
              <a:rPr lang="ko-KR" altLang="en-US" sz="1200" spc="-150" dirty="0" err="1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돌아감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Search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다음 곡으로 </a:t>
            </a:r>
            <a:r>
              <a:rPr lang="ko-KR" altLang="en-US" sz="1200" spc="-150" dirty="0" err="1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넘어감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Menu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현재 상태의 곡 재생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Vol . UP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음량 높이기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Vol . DN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버튼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: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음량 낮추기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  <a:p>
            <a:endParaRPr lang="ko-KR" altLang="en-US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057C701-E579-4443-A104-4514F568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388" y="2771223"/>
            <a:ext cx="447675" cy="42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22155F62-0A31-42BF-825D-A1F011C11D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353" y="3460833"/>
            <a:ext cx="447675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F0372A0E-A11E-4EB2-BF9E-1A20B6782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494" y="4249513"/>
            <a:ext cx="4476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DB38AED2-ED88-4709-A8DE-68252AA9A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493" y="4966187"/>
            <a:ext cx="44767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BE9A379F-F462-4788-868F-E7535F124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917" y="5682862"/>
            <a:ext cx="504825" cy="4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6095778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87598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141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FND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441388" y="5582247"/>
            <a:ext cx="9092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현재 재생되고 있는 음악의 재생시간을 표시해줌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CA33EB-27D9-4CF1-8F05-E0614F62B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308" y="2475371"/>
            <a:ext cx="8238565" cy="294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53689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78633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058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4. LED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441388" y="5582247"/>
            <a:ext cx="9092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현재 볼륨의 단계를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LED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의 개수로 표현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D91C40D-DC6C-4BD1-964A-D656FB478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913" y="2796884"/>
            <a:ext cx="9469501" cy="182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58914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E532818-EB6F-4AD3-8F20-9F72035C9F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0" i="0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CA8503B4-6679-4973-BB4F-B41579F956BC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15402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BE4272-E1F6-4390-9F00-1389F33E41FB}"/>
              </a:ext>
            </a:extLst>
          </p:cNvPr>
          <p:cNvSpPr txBox="1"/>
          <p:nvPr/>
        </p:nvSpPr>
        <p:spPr>
          <a:xfrm>
            <a:off x="1894195" y="176212"/>
            <a:ext cx="47195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3. </a:t>
            </a:r>
            <a:r>
              <a:rPr lang="ko-KR" altLang="en-US" sz="36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프로그램 동작 과정</a:t>
            </a:r>
            <a:endParaRPr lang="en-US" altLang="ko-KR" sz="36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CF86F58-0BAF-43CC-A665-2E75D1830CC5}"/>
              </a:ext>
            </a:extLst>
          </p:cNvPr>
          <p:cNvSpPr/>
          <p:nvPr/>
        </p:nvSpPr>
        <p:spPr>
          <a:xfrm>
            <a:off x="1894195" y="1967144"/>
            <a:ext cx="10046793" cy="4206483"/>
          </a:xfrm>
          <a:prstGeom prst="roundRect">
            <a:avLst>
              <a:gd name="adj" fmla="val 8221"/>
            </a:avLst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77C61EF-4C77-46C6-AF34-80E65B5E5F1A}"/>
              </a:ext>
            </a:extLst>
          </p:cNvPr>
          <p:cNvSpPr/>
          <p:nvPr/>
        </p:nvSpPr>
        <p:spPr>
          <a:xfrm>
            <a:off x="2387598" y="998754"/>
            <a:ext cx="9804400" cy="870861"/>
          </a:xfrm>
          <a:prstGeom prst="rect">
            <a:avLst/>
          </a:prstGeom>
          <a:gradFill>
            <a:gsLst>
              <a:gs pos="100000">
                <a:srgbClr val="404040">
                  <a:alpha val="10000"/>
                </a:srgbClr>
              </a:gs>
              <a:gs pos="0">
                <a:schemeClr val="tx1">
                  <a:lumMod val="75000"/>
                  <a:lumOff val="25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30504A-2477-41C3-BA07-5588301E69EC}"/>
              </a:ext>
            </a:extLst>
          </p:cNvPr>
          <p:cNvCxnSpPr>
            <a:cxnSpLocks/>
          </p:cNvCxnSpPr>
          <p:nvPr/>
        </p:nvCxnSpPr>
        <p:spPr>
          <a:xfrm>
            <a:off x="12084424" y="3429000"/>
            <a:ext cx="1075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760CA48-19F3-438B-9B59-639625078C92}"/>
              </a:ext>
            </a:extLst>
          </p:cNvPr>
          <p:cNvSpPr txBox="1"/>
          <p:nvPr/>
        </p:nvSpPr>
        <p:spPr>
          <a:xfrm>
            <a:off x="2331099" y="1071678"/>
            <a:ext cx="1938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5. </a:t>
            </a:r>
            <a:r>
              <a:rPr lang="en-US" altLang="ko-KR" sz="2400" dirty="0" err="1"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Color_LED</a:t>
            </a:r>
            <a:endParaRPr lang="en-US" altLang="ko-KR" sz="2400" dirty="0"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878CAF-0300-405B-BF4A-D24F21CFB8BD}"/>
              </a:ext>
            </a:extLst>
          </p:cNvPr>
          <p:cNvSpPr txBox="1"/>
          <p:nvPr/>
        </p:nvSpPr>
        <p:spPr>
          <a:xfrm>
            <a:off x="2441388" y="5582247"/>
            <a:ext cx="9092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-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. Mp3 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의 파일이 재생 중이라면 </a:t>
            </a:r>
            <a:r>
              <a:rPr lang="en-US" altLang="ko-KR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Color _ LED</a:t>
            </a:r>
            <a:r>
              <a:rPr lang="ko-KR" altLang="en-US" sz="1200" spc="-150" dirty="0">
                <a:gradFill>
                  <a:gsLst>
                    <a:gs pos="100000">
                      <a:srgbClr val="404040"/>
                    </a:gs>
                    <a:gs pos="0">
                      <a:schemeClr val="tx1">
                        <a:lumMod val="75000"/>
                        <a:lumOff val="25000"/>
                      </a:schemeClr>
                    </a:gs>
                  </a:gsLst>
                  <a:lin ang="0" scaled="1"/>
                </a:gradFill>
              </a:rPr>
              <a:t>의 색이 계속 바뀌어서 재생 중이라는 것을 표현해줌</a:t>
            </a:r>
            <a:endParaRPr lang="en-US" altLang="ko-KR" sz="1200" spc="-150" dirty="0">
              <a:gradFill>
                <a:gsLst>
                  <a:gs pos="100000">
                    <a:srgbClr val="404040"/>
                  </a:gs>
                  <a:gs pos="0">
                    <a:schemeClr val="tx1">
                      <a:lumMod val="75000"/>
                      <a:lumOff val="25000"/>
                    </a:schemeClr>
                  </a:gs>
                </a:gsLst>
                <a:lin ang="0" scaled="1"/>
              </a:gra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630130E-284C-49DA-BA89-6FA007DA8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063" y="2420722"/>
            <a:ext cx="6505388" cy="287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355309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293</TotalTime>
  <Words>463</Words>
  <Application>Microsoft Office PowerPoint</Application>
  <PresentationFormat>와이드스크린</PresentationFormat>
  <Paragraphs>98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맑은 고딕</vt:lpstr>
      <vt:lpstr>여기어때잘난서체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Yonghak Lee</dc:creator>
  <cp:lastModifiedBy>최현빈</cp:lastModifiedBy>
  <cp:revision>29</cp:revision>
  <dcterms:created xsi:type="dcterms:W3CDTF">2019-01-28T06:46:04Z</dcterms:created>
  <dcterms:modified xsi:type="dcterms:W3CDTF">2021-12-16T20:02:49Z</dcterms:modified>
</cp:coreProperties>
</file>

<file path=docProps/thumbnail.jpeg>
</file>